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0801350" cy="6858000"/>
  <p:notesSz cx="7559675" cy="10691813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248" y="-186"/>
      </p:cViewPr>
      <p:guideLst>
        <p:guide orient="horz" pos="2160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80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40000" y="1604520"/>
            <a:ext cx="9720720" cy="397764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0715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972072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40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4074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001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40000" y="273600"/>
            <a:ext cx="9720720" cy="530820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332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40000" y="36817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707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520600" y="36817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8564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40000" y="3681720"/>
            <a:ext cx="9720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6676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972072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40000" y="3681720"/>
            <a:ext cx="972072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341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520600" y="36817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40000" y="36817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2710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3" y="3681413"/>
            <a:ext cx="2376487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8" y="3681413"/>
            <a:ext cx="2378075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1155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630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40000" y="1604520"/>
            <a:ext cx="9720720" cy="397764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7693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972072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0723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9384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7736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40000" y="273600"/>
            <a:ext cx="9720720" cy="530820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4631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40000" y="36817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36375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39772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520600" y="36817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21862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40000" y="3681720"/>
            <a:ext cx="9720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5642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972072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40000" y="3681720"/>
            <a:ext cx="972072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8586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520600" y="36817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40000" y="36817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1884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13" y="3681413"/>
            <a:ext cx="2376487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ek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438" y="3681413"/>
            <a:ext cx="2378075" cy="189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40000" y="273600"/>
            <a:ext cx="9720720" cy="114516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400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520600" y="1604520"/>
            <a:ext cx="4743360" cy="18968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1360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91000">
              <a:srgbClr val="77933C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/>
          </p:cNvSpPr>
          <p:nvPr>
            <p:ph type="title"/>
          </p:nvPr>
        </p:nvSpPr>
        <p:spPr bwMode="auto">
          <a:xfrm>
            <a:off x="539750" y="273050"/>
            <a:ext cx="9720263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Kliknúť na editáciu formátu textu titulku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39750" y="1604963"/>
            <a:ext cx="9720263" cy="3976687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sk-SK"/>
              <a:t>Kliknúť na editáciu formátu textu osnovy</a:t>
            </a:r>
            <a:endParaRPr/>
          </a:p>
          <a:p>
            <a:pPr lvl="1"/>
            <a:r>
              <a:rPr lang="sk-SK"/>
              <a:t>Druhá úroveň</a:t>
            </a:r>
            <a:endParaRPr/>
          </a:p>
          <a:p>
            <a:pPr lvl="2"/>
            <a:r>
              <a:rPr lang="sk-SK"/>
              <a:t>Tretia úroveň</a:t>
            </a:r>
            <a:endParaRPr/>
          </a:p>
          <a:p>
            <a:pPr lvl="3"/>
            <a:r>
              <a:rPr lang="sk-SK"/>
              <a:t>Štvrtá úroveň osnovy</a:t>
            </a:r>
            <a:endParaRPr/>
          </a:p>
          <a:p>
            <a:pPr lvl="4"/>
            <a:r>
              <a:rPr lang="sk-SK"/>
              <a:t>Piata úroveň osnovy</a:t>
            </a:r>
            <a:endParaRPr/>
          </a:p>
          <a:p>
            <a:pPr lvl="5"/>
            <a:r>
              <a:rPr lang="sk-SK"/>
              <a:t>Šiesta úroveň</a:t>
            </a:r>
            <a:endParaRPr/>
          </a:p>
          <a:p>
            <a:pPr lvl="6"/>
            <a:r>
              <a:rPr lang="sk-SK"/>
              <a:t>Siedma úroveň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  <p:sldLayoutId id="214748395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91000">
              <a:srgbClr val="77933C"/>
            </a:gs>
            <a:gs pos="100000">
              <a:srgbClr val="156B13"/>
            </a:gs>
            <a:gs pos="100000">
              <a:srgbClr val="156B13"/>
            </a:gs>
            <a:gs pos="100000">
              <a:srgbClr val="156B1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ceHolder 1"/>
          <p:cNvSpPr>
            <a:spLocks noGrp="1"/>
          </p:cNvSpPr>
          <p:nvPr>
            <p:ph type="title"/>
          </p:nvPr>
        </p:nvSpPr>
        <p:spPr bwMode="auto">
          <a:xfrm>
            <a:off x="539750" y="273050"/>
            <a:ext cx="9720263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Kliknúť na editáciu formátu textu titulku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39750" y="1604963"/>
            <a:ext cx="9720263" cy="3976687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sk-SK"/>
              <a:t>Kliknúť na editáciu formátu textu osnovy</a:t>
            </a:r>
            <a:endParaRPr/>
          </a:p>
          <a:p>
            <a:pPr lvl="1"/>
            <a:r>
              <a:rPr lang="sk-SK"/>
              <a:t>Druhá úroveň</a:t>
            </a:r>
            <a:endParaRPr/>
          </a:p>
          <a:p>
            <a:pPr lvl="2"/>
            <a:r>
              <a:rPr lang="sk-SK"/>
              <a:t>Tretia úroveň</a:t>
            </a:r>
            <a:endParaRPr/>
          </a:p>
          <a:p>
            <a:pPr lvl="3"/>
            <a:r>
              <a:rPr lang="sk-SK"/>
              <a:t>Štvrtá úroveň osnovy</a:t>
            </a:r>
            <a:endParaRPr/>
          </a:p>
          <a:p>
            <a:pPr lvl="4"/>
            <a:r>
              <a:rPr lang="sk-SK"/>
              <a:t>Piata úroveň osnovy</a:t>
            </a:r>
            <a:endParaRPr/>
          </a:p>
          <a:p>
            <a:pPr lvl="5"/>
            <a:r>
              <a:rPr lang="sk-SK"/>
              <a:t>Šiesta úroveň</a:t>
            </a:r>
            <a:endParaRPr/>
          </a:p>
          <a:p>
            <a:pPr lvl="6"/>
            <a:r>
              <a:rPr lang="sk-SK"/>
              <a:t>Siedma úroveň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o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801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CustomShape 1"/>
          <p:cNvSpPr>
            <a:spLocks noChangeArrowheads="1"/>
          </p:cNvSpPr>
          <p:nvPr/>
        </p:nvSpPr>
        <p:spPr bwMode="auto">
          <a:xfrm>
            <a:off x="2225675" y="1725613"/>
            <a:ext cx="5807075" cy="19224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56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 algn="ctr"/>
            <a:r>
              <a:rPr lang="sk-SK" sz="5400" b="1">
                <a:solidFill>
                  <a:srgbClr val="FEFEFD"/>
                </a:solidFill>
                <a:latin typeface="Calibri" pitchFamily="34" charset="0"/>
              </a:rPr>
              <a:t>HOVORME O  JEDLE</a:t>
            </a:r>
            <a:endParaRPr lang="sk-SK"/>
          </a:p>
        </p:txBody>
      </p:sp>
      <p:sp>
        <p:nvSpPr>
          <p:cNvPr id="74" name="CustomShape 2"/>
          <p:cNvSpPr/>
          <p:nvPr/>
        </p:nvSpPr>
        <p:spPr>
          <a:xfrm>
            <a:off x="870840" y="2525400"/>
            <a:ext cx="8896680" cy="219492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sk-SK" sz="3200" b="1">
                <a:solidFill>
                  <a:srgbClr val="77933C"/>
                </a:solidFill>
                <a:latin typeface="LuzSans-Book" pitchFamily="2" charset="0"/>
              </a:rPr>
              <a:t>OVOCIE A ZELENINA – </a:t>
            </a:r>
            <a:endParaRPr lang="sk-SK"/>
          </a:p>
          <a:p>
            <a:pPr algn="ctr" eaLnBrk="1" hangingPunct="1">
              <a:lnSpc>
                <a:spcPct val="150000"/>
              </a:lnSpc>
            </a:pPr>
            <a:r>
              <a:rPr lang="sk-SK" sz="2400" b="1">
                <a:solidFill>
                  <a:srgbClr val="77933C"/>
                </a:solidFill>
                <a:latin typeface="LuzSans-Book" pitchFamily="2" charset="0"/>
              </a:rPr>
              <a:t>prečo potrebujeme 5 porcií denne</a:t>
            </a:r>
            <a:endParaRPr lang="sk-SK" sz="2400"/>
          </a:p>
        </p:txBody>
      </p:sp>
      <p:sp>
        <p:nvSpPr>
          <p:cNvPr id="5" name="Obdélník 4"/>
          <p:cNvSpPr/>
          <p:nvPr/>
        </p:nvSpPr>
        <p:spPr>
          <a:xfrm>
            <a:off x="1944291" y="1916832"/>
            <a:ext cx="6455613" cy="923330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5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HOVORME O JEDLE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rázok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801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CustomShape 1"/>
          <p:cNvSpPr/>
          <p:nvPr/>
        </p:nvSpPr>
        <p:spPr>
          <a:xfrm>
            <a:off x="2283480" y="653040"/>
            <a:ext cx="4174560" cy="90216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>
                <a:solidFill>
                  <a:srgbClr val="77933C"/>
                </a:solidFill>
                <a:latin typeface="LuzSans-Book"/>
              </a:rPr>
              <a:t>AKTIVITY</a:t>
            </a:r>
            <a:endParaRPr>
              <a:latin typeface="+mn-lt"/>
            </a:endParaRPr>
          </a:p>
        </p:txBody>
      </p:sp>
      <p:sp>
        <p:nvSpPr>
          <p:cNvPr id="6150" name="CustomShape 2"/>
          <p:cNvSpPr>
            <a:spLocks noChangeArrowheads="1"/>
          </p:cNvSpPr>
          <p:nvPr/>
        </p:nvSpPr>
        <p:spPr bwMode="auto">
          <a:xfrm>
            <a:off x="885825" y="1611313"/>
            <a:ext cx="9447213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Zhotovenie výstavky ovocia a zeleniny 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PRI :Prezentácia :“VITAMÍNY Z OVOCIA  A  ZELENINY“-I I.C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„OVOCNÍČEK a ZELENINKA“- II.C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Tvorba projektov 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SJL: Abeceda so zeleninou – III.C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MAT: Tvorba slovných úloh – II.B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35422"/>
                </a:solidFill>
                <a:latin typeface="LuzSans-Book" pitchFamily="2" charset="0"/>
              </a:rPr>
              <a:t>Tajničky, doplňovačky, pexeso 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„Čo je to?“- ochutnávka 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Praktická príprava zeleninového  a ovocného  šalatu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„Dobrú chuť“ – zeleninové chlebíčkyI - II.B+III.A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 Jablčková mapa Slovenska – III.D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Aktivity žiakov II.stupňa</a:t>
            </a:r>
            <a:endParaRPr lang="sk-SK"/>
          </a:p>
          <a:p>
            <a:pPr>
              <a:buFont typeface="Calibri" pitchFamily="34" charset="0"/>
              <a:buAutoNum type="arabicPeriod"/>
            </a:pPr>
            <a:r>
              <a:rPr lang="sk-SK" sz="2400" b="1">
                <a:solidFill>
                  <a:srgbClr val="4F6228"/>
                </a:solidFill>
                <a:latin typeface="LuzSans-Book" pitchFamily="2" charset="0"/>
              </a:rPr>
              <a:t>Záver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2722563"/>
            <a:ext cx="4962525" cy="372427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263" y="3155950"/>
            <a:ext cx="3429000" cy="269875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3138488"/>
            <a:ext cx="3290888" cy="289242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CustomShape 1"/>
          <p:cNvSpPr/>
          <p:nvPr/>
        </p:nvSpPr>
        <p:spPr>
          <a:xfrm>
            <a:off x="2197440" y="206640"/>
            <a:ext cx="6001920" cy="90288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>
                <a:solidFill>
                  <a:srgbClr val="4F6228"/>
                </a:solidFill>
                <a:latin typeface="LuzSans-Book"/>
              </a:rPr>
              <a:t>1.Výstavky ovocia a zeleniny</a:t>
            </a:r>
            <a:endParaRPr>
              <a:latin typeface="+mn-lt"/>
            </a:endParaRPr>
          </a:p>
        </p:txBody>
      </p:sp>
      <p:sp>
        <p:nvSpPr>
          <p:cNvPr id="7176" name="CustomShape 2"/>
          <p:cNvSpPr>
            <a:spLocks noChangeArrowheads="1"/>
          </p:cNvSpPr>
          <p:nvPr/>
        </p:nvSpPr>
        <p:spPr bwMode="auto">
          <a:xfrm>
            <a:off x="663575" y="1171575"/>
            <a:ext cx="9515475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Deň „Ovocia a zeleniny“  sa začal  hneď ráno, keď deti prichádzali do školy so širokým úsmevom nesúc v ruke  svoje obľúbené ovocie a zeleninu. V každej triede si žiaci vytvorili krásne výstavky.</a:t>
            </a:r>
            <a:endParaRPr lang="sk-SK"/>
          </a:p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Vôňa ovocia a zeleniny sa niesla celým vyučovacím dňom.</a:t>
            </a:r>
            <a:endParaRPr lang="sk-SK"/>
          </a:p>
        </p:txBody>
      </p:sp>
      <p:sp>
        <p:nvSpPr>
          <p:cNvPr id="7177" name="CustomShape 3"/>
          <p:cNvSpPr>
            <a:spLocks noChangeArrowheads="1"/>
          </p:cNvSpPr>
          <p:nvPr/>
        </p:nvSpPr>
        <p:spPr bwMode="auto">
          <a:xfrm>
            <a:off x="7993063" y="6092825"/>
            <a:ext cx="2592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Zúčastnilo sa 168  žiakov  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722520" y="206640"/>
            <a:ext cx="9290880" cy="77400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000" b="1" dirty="0">
                <a:solidFill>
                  <a:srgbClr val="435422"/>
                </a:solidFill>
                <a:latin typeface="LuzSans-Book"/>
              </a:rPr>
              <a:t>2. Prezentácia: „VITAMÍNY z OVOCIA  A ZELENINY“</a:t>
            </a:r>
            <a:endParaRPr dirty="0">
              <a:latin typeface="+mn-lt"/>
            </a:endParaRP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5" y="2152650"/>
            <a:ext cx="3849688" cy="361473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2041525"/>
            <a:ext cx="3592512" cy="375443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CustomShape 2"/>
          <p:cNvSpPr>
            <a:spLocks noChangeArrowheads="1"/>
          </p:cNvSpPr>
          <p:nvPr/>
        </p:nvSpPr>
        <p:spPr bwMode="auto">
          <a:xfrm>
            <a:off x="442913" y="1403350"/>
            <a:ext cx="95424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Prostredníctvom prezentácie si žiaci II.C triedy zopakovali názvy ovocia a zeleniny  a aký význam má ovocia a zelenina v stravovaní. V III.B triede  sa venovali  zdravej strave.</a:t>
            </a:r>
            <a:endParaRPr lang="sk-SK"/>
          </a:p>
        </p:txBody>
      </p:sp>
      <p:sp>
        <p:nvSpPr>
          <p:cNvPr id="8200" name="CustomShape 3"/>
          <p:cNvSpPr>
            <a:spLocks noChangeArrowheads="1"/>
          </p:cNvSpPr>
          <p:nvPr/>
        </p:nvSpPr>
        <p:spPr bwMode="auto">
          <a:xfrm>
            <a:off x="354013" y="6238875"/>
            <a:ext cx="262572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Zúčastnilo sa  38 žiakov</a:t>
            </a:r>
            <a:endParaRPr lang="sk-SK"/>
          </a:p>
        </p:txBody>
      </p:sp>
      <p:pic>
        <p:nvPicPr>
          <p:cNvPr id="820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13" y="2414588"/>
            <a:ext cx="3587750" cy="26924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4883150"/>
            <a:ext cx="1870075" cy="162242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722520" y="206640"/>
            <a:ext cx="9290880" cy="77292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sk-SK" sz="2000" b="1">
                <a:solidFill>
                  <a:srgbClr val="435422"/>
                </a:solidFill>
                <a:latin typeface="LuzSans-Book" pitchFamily="2" charset="0"/>
              </a:rPr>
              <a:t>3. „OVOCNÍČEK  A  ZELENINKA“</a:t>
            </a:r>
            <a:endParaRPr lang="sk-SK"/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3027363"/>
            <a:ext cx="4090987" cy="307022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1566863"/>
            <a:ext cx="5043488" cy="487045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3" name="CustomShape 2"/>
          <p:cNvSpPr>
            <a:spLocks noChangeArrowheads="1"/>
          </p:cNvSpPr>
          <p:nvPr/>
        </p:nvSpPr>
        <p:spPr bwMode="auto">
          <a:xfrm>
            <a:off x="276225" y="1176338"/>
            <a:ext cx="4860925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Žiaci si vybrali makety ovocia a zeleniny, ktoré si vyfarbili a vystrihli. Potom ich nalepili –  ozdobili nimi oblečenie svojich kamarátov.</a:t>
            </a:r>
            <a:endParaRPr lang="sk-SK"/>
          </a:p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Ovocie zdobilo odev OVOCNÍČKA a zelenina zasa odev ZELENINKY.</a:t>
            </a:r>
            <a:endParaRPr lang="sk-SK"/>
          </a:p>
        </p:txBody>
      </p:sp>
      <p:sp>
        <p:nvSpPr>
          <p:cNvPr id="9224" name="CustomShape 3"/>
          <p:cNvSpPr>
            <a:spLocks noChangeArrowheads="1"/>
          </p:cNvSpPr>
          <p:nvPr/>
        </p:nvSpPr>
        <p:spPr bwMode="auto">
          <a:xfrm>
            <a:off x="363538" y="6313488"/>
            <a:ext cx="25971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Zúčastnilo sa  20 žiakov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1249363"/>
            <a:ext cx="4337050" cy="3776662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3" name="CustomShape 1"/>
          <p:cNvSpPr>
            <a:spLocks noChangeArrowheads="1"/>
          </p:cNvSpPr>
          <p:nvPr/>
        </p:nvSpPr>
        <p:spPr bwMode="auto">
          <a:xfrm>
            <a:off x="5389563" y="1211263"/>
            <a:ext cx="5045075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Tretiaci si ráno vylosovali jednotlivé druhy ovocia a zeleniny o ktorých si pripravili projekty, ktoré potom i prezentovali ,</a:t>
            </a:r>
            <a:endParaRPr lang="sk-SK"/>
          </a:p>
          <a:p>
            <a:endParaRPr lang="sk-SK"/>
          </a:p>
        </p:txBody>
      </p:sp>
      <p:sp>
        <p:nvSpPr>
          <p:cNvPr id="98" name="CustomShape 2"/>
          <p:cNvSpPr/>
          <p:nvPr/>
        </p:nvSpPr>
        <p:spPr>
          <a:xfrm>
            <a:off x="722520" y="206640"/>
            <a:ext cx="9290880" cy="77292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000" b="1" dirty="0">
                <a:solidFill>
                  <a:srgbClr val="435422"/>
                </a:solidFill>
                <a:latin typeface="LuzSans-Book"/>
              </a:rPr>
              <a:t>4. TVORBA  PROJEKTOV</a:t>
            </a:r>
            <a:endParaRPr dirty="0">
              <a:latin typeface="+mn-lt"/>
            </a:endParaRPr>
          </a:p>
        </p:txBody>
      </p:sp>
      <p:pic>
        <p:nvPicPr>
          <p:cNvPr id="1024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2403475"/>
            <a:ext cx="4611688" cy="377983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8" name="CustomShape 3"/>
          <p:cNvSpPr>
            <a:spLocks noChangeArrowheads="1"/>
          </p:cNvSpPr>
          <p:nvPr/>
        </p:nvSpPr>
        <p:spPr bwMode="auto">
          <a:xfrm>
            <a:off x="406400" y="5257800"/>
            <a:ext cx="489108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Informácie získali  z internetu, zo svojich encyklopédií, a časopisov. Zamerali sa v nich  hlavne na jedinečnosť daného druhu a jeho význam v zdravej výžive.   </a:t>
            </a:r>
            <a:endParaRPr lang="sk-SK"/>
          </a:p>
          <a:p>
            <a:pPr algn="ctr"/>
            <a:endParaRPr lang="sk-SK"/>
          </a:p>
        </p:txBody>
      </p:sp>
      <p:sp>
        <p:nvSpPr>
          <p:cNvPr id="10249" name="CustomShape 4"/>
          <p:cNvSpPr>
            <a:spLocks noChangeArrowheads="1"/>
          </p:cNvSpPr>
          <p:nvPr/>
        </p:nvSpPr>
        <p:spPr bwMode="auto">
          <a:xfrm>
            <a:off x="6662738" y="6299200"/>
            <a:ext cx="2684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Zúčastnilo sa 61 žiakov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88" y="320675"/>
            <a:ext cx="5688012" cy="37719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3095625"/>
            <a:ext cx="4056063" cy="2868613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8" name="CustomShape 1"/>
          <p:cNvSpPr>
            <a:spLocks noChangeArrowheads="1"/>
          </p:cNvSpPr>
          <p:nvPr/>
        </p:nvSpPr>
        <p:spPr bwMode="auto">
          <a:xfrm>
            <a:off x="427038" y="420688"/>
            <a:ext cx="3789362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 anchor="ctr"/>
          <a:lstStyle/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V 1.C triede zhotovili projekt            o použití zeleniny v potrave:</a:t>
            </a:r>
            <a:endParaRPr lang="sk-SK"/>
          </a:p>
          <a:p>
            <a:pPr algn="just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nátierka, polievka, šaláty, prílohy.</a:t>
            </a:r>
            <a:endParaRPr lang="sk-SK"/>
          </a:p>
          <a:p>
            <a:pPr algn="just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V II.D na VYV zase vymalovali a vystrihli jabloň plnú zdravých jabĺčok           </a:t>
            </a:r>
            <a:endParaRPr lang="sk-SK"/>
          </a:p>
        </p:txBody>
      </p:sp>
      <p:sp>
        <p:nvSpPr>
          <p:cNvPr id="11269" name="CustomShape 2"/>
          <p:cNvSpPr>
            <a:spLocks noChangeArrowheads="1"/>
          </p:cNvSpPr>
          <p:nvPr/>
        </p:nvSpPr>
        <p:spPr bwMode="auto">
          <a:xfrm>
            <a:off x="7634288" y="6183313"/>
            <a:ext cx="230663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Zúčastnilo sa 27 žiakov</a:t>
            </a:r>
            <a:endParaRPr lang="sk-SK"/>
          </a:p>
        </p:txBody>
      </p:sp>
      <p:pic>
        <p:nvPicPr>
          <p:cNvPr id="11270" name="Obrázek 1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2925763"/>
            <a:ext cx="4295775" cy="3455987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911225"/>
            <a:ext cx="6161088" cy="461803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CustomShape 1"/>
          <p:cNvSpPr>
            <a:spLocks noChangeArrowheads="1"/>
          </p:cNvSpPr>
          <p:nvPr/>
        </p:nvSpPr>
        <p:spPr bwMode="auto">
          <a:xfrm>
            <a:off x="762000" y="323850"/>
            <a:ext cx="5580063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Projekty tvorili i žiaci IV.A , III. B  a  III.D triedy</a:t>
            </a:r>
            <a:endParaRPr lang="sk-SK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75" y="3687763"/>
            <a:ext cx="4562475" cy="291782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673100"/>
            <a:ext cx="2579687" cy="351313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CustomShape 2"/>
          <p:cNvSpPr>
            <a:spLocks noChangeArrowheads="1"/>
          </p:cNvSpPr>
          <p:nvPr/>
        </p:nvSpPr>
        <p:spPr bwMode="auto">
          <a:xfrm>
            <a:off x="493713" y="6037263"/>
            <a:ext cx="25098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Zúčastnilo sa 47 žiakov.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722520" y="206640"/>
            <a:ext cx="9290880" cy="90288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 dirty="0">
                <a:solidFill>
                  <a:srgbClr val="435422"/>
                </a:solidFill>
                <a:latin typeface="LuzSans-Book"/>
              </a:rPr>
              <a:t>5. ABECEDA   so zeleninou a ovocím  </a:t>
            </a:r>
            <a:endParaRPr dirty="0">
              <a:latin typeface="+mn-lt"/>
            </a:endParaRPr>
          </a:p>
        </p:txBody>
      </p:sp>
      <p:pic>
        <p:nvPicPr>
          <p:cNvPr id="133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808538"/>
            <a:ext cx="2151063" cy="180657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525" y="2914650"/>
            <a:ext cx="2151063" cy="16129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50" y="2946400"/>
            <a:ext cx="1931988" cy="154463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0" name="CustomShape 2"/>
          <p:cNvSpPr>
            <a:spLocks noChangeArrowheads="1"/>
          </p:cNvSpPr>
          <p:nvPr/>
        </p:nvSpPr>
        <p:spPr bwMode="auto">
          <a:xfrm>
            <a:off x="392113" y="1254125"/>
            <a:ext cx="4454525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Obrázky so zeleninou, ktoré  si  tretiaci vymaľovali a vystrihli,  na hodine slovenčiny usporiadali podľa  abecedy , nalepili na výkres  a nakoniec napísali ich názvy.</a:t>
            </a:r>
            <a:endParaRPr lang="sk-SK"/>
          </a:p>
        </p:txBody>
      </p:sp>
      <p:pic>
        <p:nvPicPr>
          <p:cNvPr id="1332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1539875"/>
            <a:ext cx="5589588" cy="4729163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2" name="TextovéPole 7"/>
          <p:cNvSpPr txBox="1">
            <a:spLocks noChangeArrowheads="1"/>
          </p:cNvSpPr>
          <p:nvPr/>
        </p:nvSpPr>
        <p:spPr bwMode="auto">
          <a:xfrm>
            <a:off x="3816350" y="6308725"/>
            <a:ext cx="273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sk-SK"/>
              <a:t>Zúčastnilo sa 21 žiakov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1481138"/>
            <a:ext cx="3159125" cy="50673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1916113"/>
            <a:ext cx="5710237" cy="4281487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9400">
            <a:off x="2268538" y="3403600"/>
            <a:ext cx="3068637" cy="230187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CustomShape 1"/>
          <p:cNvSpPr/>
          <p:nvPr/>
        </p:nvSpPr>
        <p:spPr>
          <a:xfrm>
            <a:off x="722520" y="206640"/>
            <a:ext cx="9290880" cy="90288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 dirty="0">
                <a:solidFill>
                  <a:srgbClr val="435422"/>
                </a:solidFill>
                <a:latin typeface="LuzSans-Book"/>
              </a:rPr>
              <a:t>6. MATEMATIKA - slovné úlohy  </a:t>
            </a:r>
            <a:endParaRPr dirty="0">
              <a:latin typeface="+mn-lt"/>
            </a:endParaRPr>
          </a:p>
        </p:txBody>
      </p:sp>
      <p:sp>
        <p:nvSpPr>
          <p:cNvPr id="14344" name="CustomShape 2"/>
          <p:cNvSpPr>
            <a:spLocks noChangeArrowheads="1"/>
          </p:cNvSpPr>
          <p:nvPr/>
        </p:nvSpPr>
        <p:spPr bwMode="auto">
          <a:xfrm>
            <a:off x="5256213" y="1268413"/>
            <a:ext cx="470217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Druháci na danú tému riešili slovné úlohy</a:t>
            </a:r>
            <a:endParaRPr lang="sk-SK"/>
          </a:p>
        </p:txBody>
      </p:sp>
      <p:sp>
        <p:nvSpPr>
          <p:cNvPr id="14345" name="TextovéPole 7"/>
          <p:cNvSpPr txBox="1">
            <a:spLocks noChangeArrowheads="1"/>
          </p:cNvSpPr>
          <p:nvPr/>
        </p:nvSpPr>
        <p:spPr bwMode="auto">
          <a:xfrm>
            <a:off x="4248150" y="6308725"/>
            <a:ext cx="3024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sk-SK"/>
              <a:t>Zúčastnilo sa 20 žiakov.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722520" y="206640"/>
            <a:ext cx="9290880" cy="90288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sk-SK" sz="2400" b="1">
                <a:solidFill>
                  <a:srgbClr val="435422"/>
                </a:solidFill>
                <a:latin typeface="LuzSans-Book" pitchFamily="2" charset="0"/>
              </a:rPr>
              <a:t>7.Tajničky, doplňovačky, pexeso  </a:t>
            </a:r>
            <a:endParaRPr lang="sk-SK"/>
          </a:p>
        </p:txBody>
      </p:sp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1857375"/>
            <a:ext cx="4192588" cy="417988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413" y="3840163"/>
            <a:ext cx="3140075" cy="253047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460000">
            <a:off x="7648575" y="1506538"/>
            <a:ext cx="2205038" cy="2170112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3762375"/>
            <a:ext cx="3163887" cy="275272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9" name="CustomShape 2"/>
          <p:cNvSpPr>
            <a:spLocks noChangeArrowheads="1"/>
          </p:cNvSpPr>
          <p:nvPr/>
        </p:nvSpPr>
        <p:spPr bwMode="auto">
          <a:xfrm>
            <a:off x="349250" y="1277938"/>
            <a:ext cx="2668588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Žiaci si  pri hre pexesa, lúštení tajničiek a doplňovačiek utvrdzovali  získané vedomosti o význame ovocia a zeleniny pre naše zdravie</a:t>
            </a:r>
            <a:r>
              <a:rPr lang="sk-SK" sz="2000">
                <a:solidFill>
                  <a:srgbClr val="000000"/>
                </a:solidFill>
                <a:latin typeface="Tw Cen MT" pitchFamily="34" charset="-18"/>
              </a:rPr>
              <a:t>.</a:t>
            </a:r>
            <a:endParaRPr lang="sk-SK"/>
          </a:p>
        </p:txBody>
      </p:sp>
      <p:sp>
        <p:nvSpPr>
          <p:cNvPr id="15370" name="TextovéPole 7"/>
          <p:cNvSpPr txBox="1">
            <a:spLocks noChangeArrowheads="1"/>
          </p:cNvSpPr>
          <p:nvPr/>
        </p:nvSpPr>
        <p:spPr bwMode="auto">
          <a:xfrm>
            <a:off x="3816350" y="6237288"/>
            <a:ext cx="3313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sk-SK"/>
              <a:t>Zúčastnilo sa 59 žiakov.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220913"/>
            <a:ext cx="4237037" cy="370522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CustomShape 1"/>
          <p:cNvSpPr/>
          <p:nvPr/>
        </p:nvSpPr>
        <p:spPr>
          <a:xfrm>
            <a:off x="722520" y="206640"/>
            <a:ext cx="9290880" cy="90288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sk-SK" sz="2400" b="1">
                <a:solidFill>
                  <a:srgbClr val="435422"/>
                </a:solidFill>
                <a:latin typeface="LuzSans-Book" pitchFamily="2" charset="0"/>
              </a:rPr>
              <a:t>8. „Čo je to – ovocie alebo zelenina?“  </a:t>
            </a:r>
            <a:endParaRPr lang="sk-SK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3609975"/>
            <a:ext cx="3468688" cy="2601913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3814763"/>
            <a:ext cx="3248025" cy="24384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2" name="CustomShape 2"/>
          <p:cNvSpPr>
            <a:spLocks noChangeArrowheads="1"/>
          </p:cNvSpPr>
          <p:nvPr/>
        </p:nvSpPr>
        <p:spPr bwMode="auto">
          <a:xfrm>
            <a:off x="522288" y="1233488"/>
            <a:ext cx="9839325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So zaviazanými očami určovali podľa chuti druh ovocia a zeleniny, zapojili hmat, čuch i  chuť.</a:t>
            </a:r>
            <a:endParaRPr lang="sk-SK"/>
          </a:p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Najviac problémov pri ochutnávke robil deťom surový zemiak, ktorý nedokázali rozpoznať.</a:t>
            </a:r>
            <a:endParaRPr lang="sk-SK"/>
          </a:p>
        </p:txBody>
      </p:sp>
      <p:sp>
        <p:nvSpPr>
          <p:cNvPr id="16393" name="TextovéPole 6"/>
          <p:cNvSpPr txBox="1">
            <a:spLocks noChangeArrowheads="1"/>
          </p:cNvSpPr>
          <p:nvPr/>
        </p:nvSpPr>
        <p:spPr bwMode="auto">
          <a:xfrm>
            <a:off x="4105275" y="6092825"/>
            <a:ext cx="287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sk-SK"/>
              <a:t>Zúčastnilo sa 59 žiakov.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722520" y="206640"/>
            <a:ext cx="9290880" cy="90216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 dirty="0">
                <a:solidFill>
                  <a:srgbClr val="435422"/>
                </a:solidFill>
                <a:latin typeface="LuzSans-Book"/>
              </a:rPr>
              <a:t>9. ŠALÁTY – príprava  </a:t>
            </a:r>
            <a:endParaRPr dirty="0">
              <a:latin typeface="+mn-lt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1444625"/>
            <a:ext cx="3603625" cy="3979863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1304925"/>
            <a:ext cx="3575050" cy="422592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75" y="3303588"/>
            <a:ext cx="4249738" cy="3186112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6" name="TextovéPole 5"/>
          <p:cNvSpPr txBox="1">
            <a:spLocks noChangeArrowheads="1"/>
          </p:cNvSpPr>
          <p:nvPr/>
        </p:nvSpPr>
        <p:spPr bwMode="auto">
          <a:xfrm>
            <a:off x="7704138" y="6165850"/>
            <a:ext cx="2881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sk-SK"/>
              <a:t>Zúčastnilo sa 168 žiakov.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1973263"/>
            <a:ext cx="6042025" cy="4529137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CustomShape 1"/>
          <p:cNvSpPr/>
          <p:nvPr/>
        </p:nvSpPr>
        <p:spPr>
          <a:xfrm>
            <a:off x="722520" y="206640"/>
            <a:ext cx="9290880" cy="90288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>
                <a:solidFill>
                  <a:srgbClr val="435422"/>
                </a:solidFill>
                <a:latin typeface="LuzSans-Book"/>
              </a:rPr>
              <a:t>ŠALÁTY  </a:t>
            </a:r>
            <a:endParaRPr>
              <a:latin typeface="+mn-lt"/>
            </a:endParaRPr>
          </a:p>
        </p:txBody>
      </p:sp>
      <p:pic>
        <p:nvPicPr>
          <p:cNvPr id="184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17775"/>
            <a:ext cx="3405188" cy="346868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6" b="6306"/>
          <a:stretch>
            <a:fillRect/>
          </a:stretch>
        </p:blipFill>
        <p:spPr bwMode="auto">
          <a:xfrm>
            <a:off x="295275" y="1349375"/>
            <a:ext cx="2303463" cy="21336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0" name="CustomShape 2"/>
          <p:cNvSpPr>
            <a:spLocks noChangeArrowheads="1"/>
          </p:cNvSpPr>
          <p:nvPr/>
        </p:nvSpPr>
        <p:spPr bwMode="auto">
          <a:xfrm>
            <a:off x="3294063" y="1306513"/>
            <a:ext cx="61976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400">
                <a:solidFill>
                  <a:srgbClr val="000000"/>
                </a:solidFill>
                <a:latin typeface="Calibri" pitchFamily="34" charset="0"/>
              </a:rPr>
              <a:t>Žiaci  vyrábali ovocné a zeleninové šaláty</a:t>
            </a:r>
            <a:endParaRPr lang="sk-SK"/>
          </a:p>
        </p:txBody>
      </p:sp>
      <p:sp>
        <p:nvSpPr>
          <p:cNvPr id="18441" name="TextovéPole 6"/>
          <p:cNvSpPr txBox="1">
            <a:spLocks noChangeArrowheads="1"/>
          </p:cNvSpPr>
          <p:nvPr/>
        </p:nvSpPr>
        <p:spPr bwMode="auto">
          <a:xfrm>
            <a:off x="863600" y="6165850"/>
            <a:ext cx="2881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sk-SK"/>
              <a:t>Zúčastnilo sa 168 žiakov.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365250"/>
            <a:ext cx="3248025" cy="24384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325" y="1395413"/>
            <a:ext cx="3248025" cy="24384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725" y="4008438"/>
            <a:ext cx="3248025" cy="24384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50" y="4073525"/>
            <a:ext cx="3135313" cy="23495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CustomShape 1"/>
          <p:cNvSpPr/>
          <p:nvPr/>
        </p:nvSpPr>
        <p:spPr>
          <a:xfrm>
            <a:off x="722520" y="206640"/>
            <a:ext cx="9290880" cy="90216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sk-SK" sz="2400" b="1">
                <a:solidFill>
                  <a:srgbClr val="435422"/>
                </a:solidFill>
                <a:latin typeface="LuzSans-Book" pitchFamily="2" charset="0"/>
              </a:rPr>
              <a:t>10.“Dobrú chuť!“– ochutnávka  </a:t>
            </a:r>
            <a:endParaRPr lang="sk-SK"/>
          </a:p>
        </p:txBody>
      </p:sp>
      <p:sp>
        <p:nvSpPr>
          <p:cNvPr id="19465" name="CustomShape 2"/>
          <p:cNvSpPr>
            <a:spLocks noChangeArrowheads="1"/>
          </p:cNvSpPr>
          <p:nvPr/>
        </p:nvSpPr>
        <p:spPr bwMode="auto">
          <a:xfrm>
            <a:off x="377825" y="1393825"/>
            <a:ext cx="3192463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Okrem čerstvého ovocia a zeleniny si žiaci pochutili aj na výrobkoch ako sú jablkové šťavy, džúsy, výživy, jablková štrúdľa a pod</a:t>
            </a:r>
            <a:endParaRPr lang="sk-SK"/>
          </a:p>
        </p:txBody>
      </p:sp>
      <p:pic>
        <p:nvPicPr>
          <p:cNvPr id="1946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3173413"/>
            <a:ext cx="2698750" cy="3389312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88" y="2322513"/>
            <a:ext cx="5491162" cy="4113212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3694113"/>
            <a:ext cx="3614738" cy="270827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CustomShape 1"/>
          <p:cNvSpPr>
            <a:spLocks noChangeArrowheads="1"/>
          </p:cNvSpPr>
          <p:nvPr/>
        </p:nvSpPr>
        <p:spPr bwMode="auto">
          <a:xfrm>
            <a:off x="1755775" y="1249363"/>
            <a:ext cx="69230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Okrem šalátov si žiaci urobili veľmi chutné zeleninové chlebíky.</a:t>
            </a:r>
            <a:endParaRPr lang="sk-SK"/>
          </a:p>
        </p:txBody>
      </p:sp>
      <p:sp>
        <p:nvSpPr>
          <p:cNvPr id="153" name="CustomShape 2"/>
          <p:cNvSpPr/>
          <p:nvPr/>
        </p:nvSpPr>
        <p:spPr>
          <a:xfrm>
            <a:off x="722520" y="206640"/>
            <a:ext cx="9290880" cy="90216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 dirty="0">
                <a:solidFill>
                  <a:srgbClr val="435422"/>
                </a:solidFill>
                <a:latin typeface="LuzSans-Book"/>
              </a:rPr>
              <a:t> Zeleninové chlebíky  </a:t>
            </a:r>
            <a:endParaRPr dirty="0">
              <a:latin typeface="+mn-lt"/>
            </a:endParaRPr>
          </a:p>
        </p:txBody>
      </p:sp>
      <p:pic>
        <p:nvPicPr>
          <p:cNvPr id="2048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2089150"/>
            <a:ext cx="3251200" cy="2436813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9" name="TextovéPole 6"/>
          <p:cNvSpPr txBox="1">
            <a:spLocks noChangeArrowheads="1"/>
          </p:cNvSpPr>
          <p:nvPr/>
        </p:nvSpPr>
        <p:spPr bwMode="auto">
          <a:xfrm>
            <a:off x="0" y="3141663"/>
            <a:ext cx="287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sk-SK"/>
              <a:t>Zúčastnilo sa 59 žiakov.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722520" y="206640"/>
            <a:ext cx="9290880" cy="77400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sk-SK" sz="2000" b="1">
                <a:solidFill>
                  <a:srgbClr val="435422"/>
                </a:solidFill>
                <a:latin typeface="LuzSans-Book" pitchFamily="2" charset="0"/>
              </a:rPr>
              <a:t>11. JABLČKOVÁ  MAPA  SLOVENSKA</a:t>
            </a:r>
            <a:endParaRPr lang="sk-SK"/>
          </a:p>
        </p:txBody>
      </p:sp>
      <p:pic>
        <p:nvPicPr>
          <p:cNvPr id="21509" name="obrázek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2855913"/>
            <a:ext cx="1993900" cy="3551237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2873375"/>
            <a:ext cx="6399213" cy="3500438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obrázek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363" y="1239838"/>
            <a:ext cx="1344612" cy="17907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2" name="CustomShape 2"/>
          <p:cNvSpPr>
            <a:spLocks noChangeArrowheads="1"/>
          </p:cNvSpPr>
          <p:nvPr/>
        </p:nvSpPr>
        <p:spPr bwMode="auto">
          <a:xfrm>
            <a:off x="377825" y="1038225"/>
            <a:ext cx="860583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 anchor="ctr"/>
          <a:lstStyle/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Slovensko možeme nazvať  krajinou jabĺk, pretože jabloň nájdeme v každej záhrade aj v hornatejších oblastiach. Tretiaci pri exkurzii v predajni OZ zistili, že  i v obchode máme najviac odrôd jabĺk.</a:t>
            </a:r>
            <a:endParaRPr lang="sk-SK"/>
          </a:p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Rozhodli sa, že si urobia jablkovú mapu Slovenka, ktorá  bude symbolizovať, že Slovensko je naozaj krajina  jabĺk , ktoré i oni majú najradšej.</a:t>
            </a:r>
            <a:endParaRPr lang="sk-SK"/>
          </a:p>
        </p:txBody>
      </p:sp>
      <p:sp>
        <p:nvSpPr>
          <p:cNvPr id="21513" name="CustomShape 3"/>
          <p:cNvSpPr>
            <a:spLocks noChangeArrowheads="1"/>
          </p:cNvSpPr>
          <p:nvPr/>
        </p:nvSpPr>
        <p:spPr bwMode="auto">
          <a:xfrm>
            <a:off x="5732463" y="6502400"/>
            <a:ext cx="2497137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Zúčastnilo sa 8 žiakov</a:t>
            </a:r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500438"/>
            <a:ext cx="3687762" cy="2881312"/>
          </a:xfrm>
          <a:prstGeom prst="rect">
            <a:avLst/>
          </a:prstGeom>
          <a:noFill/>
          <a:ln w="88920">
            <a:solidFill>
              <a:srgbClr val="C3D69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913" y="3068638"/>
            <a:ext cx="3652837" cy="2736850"/>
          </a:xfrm>
          <a:prstGeom prst="rect">
            <a:avLst/>
          </a:prstGeom>
          <a:noFill/>
          <a:ln w="88920">
            <a:solidFill>
              <a:srgbClr val="C3D69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2" name="CustomShape 1"/>
          <p:cNvSpPr>
            <a:spLocks noChangeArrowheads="1"/>
          </p:cNvSpPr>
          <p:nvPr/>
        </p:nvSpPr>
        <p:spPr bwMode="auto">
          <a:xfrm>
            <a:off x="504825" y="1268413"/>
            <a:ext cx="9956800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Do projektu sa zapojili aj žiaci 2.stupňa. Siedmaci si vybrali tému OVOCIE. Kreslili ovocie, ktoré im najviac chutí na hodine výtvarnej výchovy. </a:t>
            </a:r>
            <a:endParaRPr lang="sk-SK"/>
          </a:p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Deviataci z 9.A na hodine informatiky zistili koľko percent má byť denný príjem ovocia a zeleniny ( 35%) . Skúmali aké vitamíny majú jednotlivé druhy. </a:t>
            </a:r>
            <a:endParaRPr lang="sk-SK"/>
          </a:p>
          <a:p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 Žiaci z 9.B na hodine VUM skladali poéziu na tému OVOCIE.</a:t>
            </a:r>
            <a:endParaRPr lang="sk-SK"/>
          </a:p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 </a:t>
            </a:r>
            <a:endParaRPr lang="sk-SK"/>
          </a:p>
        </p:txBody>
      </p:sp>
      <p:sp>
        <p:nvSpPr>
          <p:cNvPr id="22533" name="CustomShape 2"/>
          <p:cNvSpPr>
            <a:spLocks noChangeArrowheads="1"/>
          </p:cNvSpPr>
          <p:nvPr/>
        </p:nvSpPr>
        <p:spPr bwMode="auto">
          <a:xfrm>
            <a:off x="4248150" y="6237288"/>
            <a:ext cx="2830513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>
                <a:solidFill>
                  <a:srgbClr val="000000"/>
                </a:solidFill>
                <a:latin typeface="Tw Cen MT" pitchFamily="34" charset="-18"/>
              </a:rPr>
              <a:t>Zúčastnilo sa 53 žiakov.</a:t>
            </a:r>
            <a:endParaRPr lang="sk-SK"/>
          </a:p>
        </p:txBody>
      </p:sp>
      <p:sp>
        <p:nvSpPr>
          <p:cNvPr id="8" name="CustomShape 2"/>
          <p:cNvSpPr/>
          <p:nvPr/>
        </p:nvSpPr>
        <p:spPr>
          <a:xfrm>
            <a:off x="722520" y="206640"/>
            <a:ext cx="9290880" cy="90216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sk-SK" sz="2400" b="1">
                <a:solidFill>
                  <a:srgbClr val="435422"/>
                </a:solidFill>
                <a:latin typeface="LuzSans-Book" pitchFamily="2" charset="0"/>
              </a:rPr>
              <a:t>12. Aktivity žiakov II. stupňa  </a:t>
            </a:r>
            <a:endParaRPr lang="sk-SK"/>
          </a:p>
        </p:txBody>
      </p:sp>
      <p:pic>
        <p:nvPicPr>
          <p:cNvPr id="2253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420938"/>
            <a:ext cx="2438400" cy="1654175"/>
          </a:xfrm>
          <a:prstGeom prst="rect">
            <a:avLst/>
          </a:prstGeom>
          <a:noFill/>
          <a:ln w="88920">
            <a:solidFill>
              <a:srgbClr val="C3D69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450" y="4292600"/>
            <a:ext cx="3054350" cy="2135188"/>
          </a:xfrm>
          <a:prstGeom prst="rect">
            <a:avLst/>
          </a:prstGeom>
          <a:noFill/>
          <a:ln w="88920">
            <a:solidFill>
              <a:srgbClr val="C3D69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3352800"/>
            <a:ext cx="4975225" cy="3009900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55" name="CustomShape 1"/>
          <p:cNvSpPr>
            <a:spLocks noChangeArrowheads="1"/>
          </p:cNvSpPr>
          <p:nvPr/>
        </p:nvSpPr>
        <p:spPr bwMode="auto">
          <a:xfrm>
            <a:off x="625475" y="1712913"/>
            <a:ext cx="4338638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 algn="ctr"/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Aktivity v 1.C triede boli zakončené počúvaním piesne „Červené jabĺčko“ a rozprávkou „O repe“.</a:t>
            </a:r>
            <a:endParaRPr lang="sk-SK"/>
          </a:p>
        </p:txBody>
      </p:sp>
      <p:sp>
        <p:nvSpPr>
          <p:cNvPr id="169" name="CustomShape 2"/>
          <p:cNvSpPr/>
          <p:nvPr/>
        </p:nvSpPr>
        <p:spPr>
          <a:xfrm>
            <a:off x="722520" y="206640"/>
            <a:ext cx="9290880" cy="902160"/>
          </a:xfrm>
          <a:prstGeom prst="ellipse">
            <a:avLst/>
          </a:prstGeom>
          <a:solidFill>
            <a:srgbClr val="D7E4BD"/>
          </a:solidFill>
          <a:ln w="936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k-SK" sz="2400" b="1" dirty="0">
                <a:solidFill>
                  <a:srgbClr val="435422"/>
                </a:solidFill>
                <a:latin typeface="LuzSans-Book"/>
              </a:rPr>
              <a:t>13. ZÁVER  </a:t>
            </a:r>
            <a:endParaRPr dirty="0">
              <a:latin typeface="+mn-lt"/>
            </a:endParaRPr>
          </a:p>
        </p:txBody>
      </p:sp>
      <p:sp>
        <p:nvSpPr>
          <p:cNvPr id="23559" name="CustomShape 3"/>
          <p:cNvSpPr>
            <a:spLocks noChangeArrowheads="1"/>
          </p:cNvSpPr>
          <p:nvPr/>
        </p:nvSpPr>
        <p:spPr bwMode="auto">
          <a:xfrm>
            <a:off x="6532563" y="5195888"/>
            <a:ext cx="3467100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pPr algn="ctr"/>
            <a:r>
              <a:rPr lang="sk-SK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k-SK" sz="2000">
                <a:solidFill>
                  <a:srgbClr val="000000"/>
                </a:solidFill>
                <a:latin typeface="Calibri" pitchFamily="34" charset="0"/>
              </a:rPr>
              <a:t>V ostatných triedach na záver dnešných aktivít boli najviac aktívnym deťom rozdané diplomy.</a:t>
            </a:r>
            <a:endParaRPr lang="sk-SK"/>
          </a:p>
        </p:txBody>
      </p:sp>
      <p:pic>
        <p:nvPicPr>
          <p:cNvPr id="2356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175" y="1624013"/>
            <a:ext cx="4586288" cy="3286125"/>
          </a:xfrm>
          <a:prstGeom prst="rect">
            <a:avLst/>
          </a:prstGeom>
          <a:noFill/>
          <a:ln w="8892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ustomShape 1"/>
          <p:cNvSpPr>
            <a:spLocks noChangeArrowheads="1"/>
          </p:cNvSpPr>
          <p:nvPr/>
        </p:nvSpPr>
        <p:spPr bwMode="auto">
          <a:xfrm>
            <a:off x="652463" y="434975"/>
            <a:ext cx="955040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/>
          <a:lstStyle/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Názov školy:  Základná škola, Tupolevova  20,Bratislava</a:t>
            </a:r>
            <a:endParaRPr lang="sk-SK"/>
          </a:p>
          <a:p>
            <a:endParaRPr lang="sk-SK"/>
          </a:p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Adresa:  Tupolevova 20, 851 01 Bratislava </a:t>
            </a:r>
            <a:endParaRPr lang="sk-SK"/>
          </a:p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Meno a priezvisko kontaktnej osoby: </a:t>
            </a:r>
            <a:endParaRPr lang="sk-SK"/>
          </a:p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Mgr. Ružena Valentinová, Tel.číslo: 0917 968827</a:t>
            </a:r>
            <a:endParaRPr lang="sk-SK"/>
          </a:p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Email: ruzena.valentinova@gmail.com</a:t>
            </a:r>
            <a:endParaRPr lang="sk-SK"/>
          </a:p>
          <a:p>
            <a:endParaRPr lang="sk-SK"/>
          </a:p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Aktivity zrealizovali:  </a:t>
            </a:r>
            <a:r>
              <a:rPr lang="sk-SK">
                <a:solidFill>
                  <a:srgbClr val="000000"/>
                </a:solidFill>
                <a:latin typeface="LuzSans-Book" pitchFamily="2" charset="0"/>
              </a:rPr>
              <a:t>Mgr. A.Jaloviarová – I.C, </a:t>
            </a:r>
            <a:r>
              <a:rPr lang="sk-SK">
                <a:solidFill>
                  <a:srgbClr val="000000"/>
                </a:solidFill>
              </a:rPr>
              <a:t>Mgr.A.Ternéniová-I.C</a:t>
            </a:r>
            <a:r>
              <a:rPr lang="sk-SK" sz="2000">
                <a:solidFill>
                  <a:srgbClr val="000000"/>
                </a:solidFill>
              </a:rPr>
              <a:t>, </a:t>
            </a:r>
          </a:p>
          <a:p>
            <a:r>
              <a:rPr lang="sk-SK" sz="2000">
                <a:solidFill>
                  <a:srgbClr val="000000"/>
                </a:solidFill>
              </a:rPr>
              <a:t>Mgr. R. Valentinová - II.C, Mgr. Z.Bulafčíková – II.B, Mgr.M. Ondrušková,</a:t>
            </a:r>
          </a:p>
          <a:p>
            <a:r>
              <a:rPr lang="sk-SK" sz="2000">
                <a:solidFill>
                  <a:srgbClr val="000000"/>
                </a:solidFill>
              </a:rPr>
              <a:t> Mgr. A.Semerská – III.A, Mgr. K.Čontofalská – III.B, Mgr.K. Ivanová - III.C, Mgr.M.Takáčová - III.D, </a:t>
            </a:r>
          </a:p>
          <a:p>
            <a:r>
              <a:rPr lang="sk-SK" sz="2000">
                <a:solidFill>
                  <a:srgbClr val="000000"/>
                </a:solidFill>
              </a:rPr>
              <a:t>Mgr.A. Kúkelová, Mgr. D. Burdanová-IV.C, Mgr.Z.Hubinová-VII, IX.A,B</a:t>
            </a:r>
          </a:p>
          <a:p>
            <a:endParaRPr lang="sk-SK" sz="2000"/>
          </a:p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Téma: </a:t>
            </a:r>
            <a:r>
              <a:rPr lang="sk-SK" sz="2000" b="1">
                <a:solidFill>
                  <a:srgbClr val="006600"/>
                </a:solidFill>
                <a:latin typeface="LuzSans-Book" pitchFamily="2" charset="0"/>
              </a:rPr>
              <a:t>OVOCIE A ZELENINA-prečo potrebujeme 5 porcií denne.</a:t>
            </a:r>
          </a:p>
          <a:p>
            <a:endParaRPr lang="sk-SK">
              <a:solidFill>
                <a:srgbClr val="006600"/>
              </a:solidFill>
            </a:endParaRPr>
          </a:p>
          <a:p>
            <a:r>
              <a:rPr lang="sk-SK" sz="2400" b="1">
                <a:latin typeface="LuzSans-Book" pitchFamily="2" charset="0"/>
              </a:rPr>
              <a:t>Počet žiakov zapojených do aktivít : 229</a:t>
            </a:r>
            <a:endParaRPr lang="sk-SK"/>
          </a:p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Najaktívnejšia trieda: III.C - Mgr. Katarína Ivanová, 20 žiakov</a:t>
            </a:r>
            <a:endParaRPr lang="sk-SK"/>
          </a:p>
          <a:p>
            <a:r>
              <a:rPr lang="sk-SK" sz="2400" b="1">
                <a:solidFill>
                  <a:srgbClr val="000000"/>
                </a:solidFill>
                <a:latin typeface="LuzSans-Book" pitchFamily="2" charset="0"/>
              </a:rPr>
              <a:t>Počet žiakov školy: 497</a:t>
            </a:r>
            <a:endParaRPr lang="sk-SK"/>
          </a:p>
          <a:p>
            <a:r>
              <a:rPr lang="sk-SK" sz="2800" b="1">
                <a:solidFill>
                  <a:srgbClr val="000000"/>
                </a:solidFill>
                <a:latin typeface="LuzSans-Book" pitchFamily="2" charset="0"/>
              </a:rPr>
              <a:t> </a:t>
            </a:r>
            <a:endParaRPr lang="sk-SK"/>
          </a:p>
        </p:txBody>
      </p:sp>
      <p:pic>
        <p:nvPicPr>
          <p:cNvPr id="3" name="Picture 2" descr="http://ipravda.sk/res/2014/06/19/thumbs/srdce-vyziva-ovocie-zelenina-nestandard2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25" y="692150"/>
            <a:ext cx="2592388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Vlastní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739</Words>
  <Application>Microsoft Office PowerPoint</Application>
  <PresentationFormat>Vlastná</PresentationFormat>
  <Paragraphs>93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20</vt:i4>
      </vt:variant>
    </vt:vector>
  </HeadingPairs>
  <TitlesOfParts>
    <vt:vector size="28" baseType="lpstr">
      <vt:lpstr>Arial</vt:lpstr>
      <vt:lpstr>DejaVu Sans</vt:lpstr>
      <vt:lpstr>Calibri</vt:lpstr>
      <vt:lpstr>LuzSans-Book</vt:lpstr>
      <vt:lpstr>Tw Cen MT</vt:lpstr>
      <vt:lpstr>Times New Roman</vt:lpstr>
      <vt:lpstr>Office Theme</vt:lpstr>
      <vt:lpstr>1_Office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vanda_000</dc:creator>
  <cp:lastModifiedBy>semancik.milan@hotmail.com</cp:lastModifiedBy>
  <cp:revision>11</cp:revision>
  <dcterms:modified xsi:type="dcterms:W3CDTF">2016-08-27T16:06:56Z</dcterms:modified>
</cp:coreProperties>
</file>